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8"/>
  </p:notesMasterIdLst>
  <p:handoutMasterIdLst>
    <p:handoutMasterId r:id="rId19"/>
  </p:handoutMasterIdLst>
  <p:sldIdLst>
    <p:sldId id="411" r:id="rId2"/>
    <p:sldId id="430" r:id="rId3"/>
    <p:sldId id="468" r:id="rId4"/>
    <p:sldId id="469" r:id="rId5"/>
    <p:sldId id="445" r:id="rId6"/>
    <p:sldId id="444" r:id="rId7"/>
    <p:sldId id="470" r:id="rId8"/>
    <p:sldId id="471" r:id="rId9"/>
    <p:sldId id="472" r:id="rId10"/>
    <p:sldId id="473" r:id="rId11"/>
    <p:sldId id="474" r:id="rId12"/>
    <p:sldId id="475" r:id="rId13"/>
    <p:sldId id="476" r:id="rId14"/>
    <p:sldId id="477" r:id="rId15"/>
    <p:sldId id="478" r:id="rId16"/>
    <p:sldId id="466" r:id="rId17"/>
  </p:sldIdLst>
  <p:sldSz cx="9144000" cy="5143500" type="screen16x9"/>
  <p:notesSz cx="6761163" cy="9942513"/>
  <p:custDataLst>
    <p:tags r:id="rId20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E2"/>
    <a:srgbClr val="33CC33"/>
    <a:srgbClr val="003DB8"/>
    <a:srgbClr val="FF0000"/>
    <a:srgbClr val="BBE0E3"/>
    <a:srgbClr val="002774"/>
    <a:srgbClr val="004F8A"/>
    <a:srgbClr val="009E47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21" autoAdjust="0"/>
  </p:normalViewPr>
  <p:slideViewPr>
    <p:cSldViewPr>
      <p:cViewPr varScale="1">
        <p:scale>
          <a:sx n="118" d="100"/>
          <a:sy n="118" d="100"/>
        </p:scale>
        <p:origin x="-82" y="-7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C3B01-30AC-4281-85C6-0262FC4E226A}" type="datetimeFigureOut">
              <a:rPr lang="ru-RU" smtClean="0"/>
              <a:pPr/>
              <a:t>17.05.2024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5BAB6-8BB4-4C21-A6A8-6A7A9B8A5DE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7941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9837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761" y="0"/>
            <a:ext cx="2929837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3A513E-4D17-477E-8681-CF45D165B0A0}" type="datetimeFigureOut">
              <a:rPr lang="ru-RU"/>
              <a:pPr>
                <a:defRPr/>
              </a:pPr>
              <a:t>17.05.2024</a:t>
            </a:fld>
            <a:endParaRPr lang="ru-RU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263" y="746125"/>
            <a:ext cx="662463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117" y="4722694"/>
            <a:ext cx="5408930" cy="4474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29837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761" y="9443662"/>
            <a:ext cx="2929837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D7B309-7E1A-4535-8A2D-A4AB677C32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754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B4AC9-099D-495D-AD62-058C553FA6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607193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DE423-D4B5-4E20-B064-DD253815EE1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68017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50B47-A63E-48AD-9434-B8F25224033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119454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>
            <a:extLst>
              <a:ext uri="{FF2B5EF4-FFF2-40B4-BE49-F238E27FC236}">
                <a16:creationId xmlns="" xmlns:a16="http://schemas.microsoft.com/office/drawing/2014/main" id="{3E02EBB0-15BB-41C4-B951-56DD18C5B9C2}"/>
              </a:ext>
            </a:extLst>
          </p:cNvPr>
          <p:cNvSpPr/>
          <p:nvPr userDrawn="1"/>
        </p:nvSpPr>
        <p:spPr>
          <a:xfrm flipH="1">
            <a:off x="-235027" y="68852"/>
            <a:ext cx="988813" cy="853252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25" tIns="32662" rIns="65325" bIns="32662" rtlCol="0" anchor="ctr"/>
          <a:lstStyle/>
          <a:p>
            <a:pPr algn="ctr"/>
            <a:endParaRPr lang="ru-RU" sz="1300">
              <a:solidFill>
                <a:prstClr val="white"/>
              </a:solidFill>
            </a:endParaRPr>
          </a:p>
        </p:txBody>
      </p:sp>
      <p:sp>
        <p:nvSpPr>
          <p:cNvPr id="7" name="Параллелограмм 6">
            <a:extLst>
              <a:ext uri="{FF2B5EF4-FFF2-40B4-BE49-F238E27FC236}">
                <a16:creationId xmlns="" xmlns:a16="http://schemas.microsoft.com/office/drawing/2014/main" id="{5B435CB5-F5E3-4F25-A48E-B49748840E97}"/>
              </a:ext>
            </a:extLst>
          </p:cNvPr>
          <p:cNvSpPr/>
          <p:nvPr userDrawn="1"/>
        </p:nvSpPr>
        <p:spPr>
          <a:xfrm flipH="1">
            <a:off x="-350707" y="0"/>
            <a:ext cx="988813" cy="853252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25" tIns="32662" rIns="65325" bIns="32662" rtlCol="0" anchor="ctr"/>
          <a:lstStyle/>
          <a:p>
            <a:pPr algn="ctr"/>
            <a:endParaRPr lang="ru-RU" sz="1300">
              <a:solidFill>
                <a:prstClr val="white"/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="" xmlns:a16="http://schemas.microsoft.com/office/drawing/2014/main" id="{B6477F33-4EFB-465A-988D-39C269111A87}"/>
              </a:ext>
            </a:extLst>
          </p:cNvPr>
          <p:cNvSpPr/>
          <p:nvPr userDrawn="1"/>
        </p:nvSpPr>
        <p:spPr>
          <a:xfrm flipH="1" flipV="1">
            <a:off x="0" y="5"/>
            <a:ext cx="644386" cy="644367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25" tIns="32662" rIns="65325" bIns="32662" rtlCol="0" anchor="ctr"/>
          <a:lstStyle/>
          <a:p>
            <a:pPr algn="ctr"/>
            <a:endParaRPr lang="ru-RU" sz="1300">
              <a:solidFill>
                <a:prstClr val="white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DA066C5-EDB0-4C34-9DDD-627374CBA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570" y="181118"/>
            <a:ext cx="511441" cy="46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11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BBE424-0B3B-4854-9BED-1DE9CF4B185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05040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937C7-45E3-42D4-B6DF-670776AD83F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264777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42396-4811-4D01-93BE-B400DB2BD6E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835627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DA79BA-919D-491A-A838-BF1FDE80EF8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66525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06DDC-2877-4D5E-A6B5-68171E5E20C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564101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644888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03F4A-592C-4031-AA8E-EB9760AB821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6306660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12CEF8-7575-4FD8-8AC4-3C454B60E53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6620685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11593E-58F8-43F1-A6A2-1B3333D339C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50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 spd="med"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47215&amp;dst=100329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47215&amp;dst=100013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87A82C8-E33E-4072-8685-6C7E0A5F97CA}"/>
              </a:ext>
            </a:extLst>
          </p:cNvPr>
          <p:cNvSpPr txBox="1"/>
          <p:nvPr/>
        </p:nvSpPr>
        <p:spPr>
          <a:xfrm>
            <a:off x="792161" y="267494"/>
            <a:ext cx="786727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Poboto mono"/>
              </a:rPr>
              <a:t>Комитет общего и профессионального образования </a:t>
            </a:r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  <a:latin typeface="Poboto mono"/>
              </a:rPr>
              <a:t>Ленинградской области</a:t>
            </a:r>
            <a:endParaRPr lang="ru-RU" sz="1300" dirty="0">
              <a:solidFill>
                <a:schemeClr val="tx2">
                  <a:lumMod val="75000"/>
                </a:schemeClr>
              </a:solidFill>
              <a:latin typeface="Poboto mono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395536" y="915566"/>
            <a:ext cx="8280920" cy="352839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000" dirty="0" smtClean="0">
              <a:solidFill>
                <a:srgbClr val="002774"/>
              </a:solidFill>
              <a:latin typeface="Poboto mono"/>
            </a:endParaRPr>
          </a:p>
          <a:p>
            <a:endParaRPr lang="ru-RU" sz="2000" dirty="0"/>
          </a:p>
          <a:p>
            <a:r>
              <a:rPr lang="ru-RU" sz="2000" b="1" dirty="0">
                <a:solidFill>
                  <a:srgbClr val="002774"/>
                </a:solidFill>
              </a:rPr>
              <a:t> Об особенностях проведения государственной итоговой аттестации </a:t>
            </a:r>
            <a:endParaRPr lang="ru-RU" sz="2000" b="1" dirty="0" smtClean="0">
              <a:solidFill>
                <a:srgbClr val="002774"/>
              </a:solidFill>
            </a:endParaRPr>
          </a:p>
          <a:p>
            <a:r>
              <a:rPr lang="ru-RU" sz="2000" b="1" dirty="0" smtClean="0">
                <a:solidFill>
                  <a:srgbClr val="002774"/>
                </a:solidFill>
              </a:rPr>
              <a:t>при </a:t>
            </a:r>
            <a:r>
              <a:rPr lang="ru-RU" sz="2000" b="1" dirty="0">
                <a:solidFill>
                  <a:srgbClr val="002774"/>
                </a:solidFill>
              </a:rPr>
              <a:t>завершении освоения образовательных программ основного общего и среднего общего образования в 2024 </a:t>
            </a:r>
            <a:r>
              <a:rPr lang="ru-RU" sz="2000" b="1" dirty="0" smtClean="0">
                <a:solidFill>
                  <a:srgbClr val="002774"/>
                </a:solidFill>
              </a:rPr>
              <a:t>году</a:t>
            </a:r>
            <a:endParaRPr lang="ru-RU" sz="2000" b="1" dirty="0">
              <a:solidFill>
                <a:srgbClr val="002774"/>
              </a:solidFill>
            </a:endParaRPr>
          </a:p>
          <a:p>
            <a:pPr fontAlgn="auto">
              <a:spcAft>
                <a:spcPts val="0"/>
              </a:spcAft>
            </a:pPr>
            <a:endParaRPr lang="ru-RU" sz="1000" dirty="0" smtClean="0">
              <a:solidFill>
                <a:srgbClr val="002774"/>
              </a:solidFill>
              <a:latin typeface="Poboto mono"/>
            </a:endParaRPr>
          </a:p>
          <a:p>
            <a:pPr fontAlgn="auto">
              <a:spcAft>
                <a:spcPts val="0"/>
              </a:spcAft>
            </a:pPr>
            <a:endParaRPr lang="ru-RU" sz="10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0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0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0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0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0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0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r>
              <a:rPr lang="ru-RU" sz="1000" dirty="0" err="1" smtClean="0">
                <a:solidFill>
                  <a:srgbClr val="002774"/>
                </a:solidFill>
                <a:latin typeface="Poboto mono"/>
              </a:rPr>
              <a:t>Шарая</a:t>
            </a:r>
            <a:r>
              <a:rPr lang="ru-RU" sz="1000" dirty="0" smtClean="0">
                <a:solidFill>
                  <a:srgbClr val="002774"/>
                </a:solidFill>
                <a:latin typeface="Poboto mono"/>
              </a:rPr>
              <a:t> Е.Г., начальник сектора</a:t>
            </a:r>
          </a:p>
          <a:p>
            <a:pPr algn="r"/>
            <a:r>
              <a:rPr lang="ru-RU" sz="1000" dirty="0" smtClean="0">
                <a:solidFill>
                  <a:srgbClr val="002774"/>
                </a:solidFill>
                <a:latin typeface="Poboto mono"/>
              </a:rPr>
              <a:t>государственной итоговой аттестации </a:t>
            </a:r>
          </a:p>
          <a:p>
            <a:pPr algn="r"/>
            <a:r>
              <a:rPr lang="ru-RU" sz="1000" dirty="0" smtClean="0">
                <a:solidFill>
                  <a:srgbClr val="002774"/>
                </a:solidFill>
                <a:latin typeface="Poboto mono"/>
              </a:rPr>
              <a:t>комитета </a:t>
            </a:r>
            <a:r>
              <a:rPr lang="ru-RU" sz="1000" dirty="0">
                <a:solidFill>
                  <a:srgbClr val="002774"/>
                </a:solidFill>
                <a:latin typeface="Poboto mono"/>
              </a:rPr>
              <a:t>общего и </a:t>
            </a:r>
            <a:r>
              <a:rPr lang="ru-RU" sz="1000" dirty="0" smtClean="0">
                <a:solidFill>
                  <a:srgbClr val="002774"/>
                </a:solidFill>
                <a:latin typeface="Poboto mono"/>
              </a:rPr>
              <a:t>профессионального</a:t>
            </a:r>
          </a:p>
          <a:p>
            <a:pPr algn="r"/>
            <a:r>
              <a:rPr lang="ru-RU" sz="1000" dirty="0" smtClean="0">
                <a:solidFill>
                  <a:srgbClr val="002774"/>
                </a:solidFill>
                <a:latin typeface="Poboto mono"/>
              </a:rPr>
              <a:t>образования Ленинградской области</a:t>
            </a:r>
          </a:p>
          <a:p>
            <a:pPr algn="r"/>
            <a:endParaRPr lang="ru-RU" sz="1000" dirty="0">
              <a:solidFill>
                <a:srgbClr val="002774"/>
              </a:solidFill>
              <a:latin typeface="Poboto mono"/>
            </a:endParaRPr>
          </a:p>
          <a:p>
            <a:r>
              <a:rPr lang="ru-RU" sz="1000" dirty="0" smtClean="0">
                <a:solidFill>
                  <a:srgbClr val="002774"/>
                </a:solidFill>
                <a:latin typeface="Poboto mono"/>
              </a:rPr>
              <a:t>17.05.2024</a:t>
            </a:r>
            <a:endParaRPr lang="ru-RU" sz="1000" dirty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31369002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Пересдача ЕГЭ выпускниками 11 класса</a:t>
            </a:r>
          </a:p>
          <a:p>
            <a:pPr algn="l"/>
            <a:endParaRPr lang="ru-RU" sz="1400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dirty="0" smtClean="0"/>
              <a:t>пересдать </a:t>
            </a:r>
            <a:r>
              <a:rPr lang="ru-RU" sz="1600" b="1" dirty="0"/>
              <a:t>любой учебный предмет из числа тех, что участник ГИА уже сдал</a:t>
            </a:r>
            <a:r>
              <a:rPr lang="ru-RU" sz="1600" dirty="0"/>
              <a:t>, </a:t>
            </a:r>
            <a:r>
              <a:rPr lang="ru-RU" sz="1600" u="sng" dirty="0"/>
              <a:t>вне зависимости от полученного результата, в том числе неудовлетворительного (ниже минимального установленного балла). </a:t>
            </a:r>
            <a:endParaRPr lang="ru-RU" sz="1600" u="sng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sz="1600" u="sng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/>
              <a:t>пересдать один из обязательных учебных предметов (русский язык или математика), </a:t>
            </a:r>
            <a:r>
              <a:rPr lang="ru-RU" sz="1600" dirty="0"/>
              <a:t>независимо от того, пересдавал ли он в соответствии с пунктом 55 Порядка в резервные сроки соответствующего периода обязательный учебный предмет, по которому был получен неудовлетворительный результат, или нет. </a:t>
            </a:r>
            <a:endParaRPr lang="ru-RU" sz="1600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sz="1600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При пересдаче ГИА </a:t>
            </a:r>
            <a:r>
              <a:rPr lang="ru-RU" sz="1600" b="1" dirty="0"/>
              <a:t>в форме ЕГЭ по математике </a:t>
            </a:r>
            <a:r>
              <a:rPr lang="ru-RU" sz="1600" b="1" dirty="0" smtClean="0"/>
              <a:t>изменить </a:t>
            </a:r>
            <a:r>
              <a:rPr lang="ru-RU" sz="1600" b="1" dirty="0"/>
              <a:t>уровень ЕГЭ по математике </a:t>
            </a:r>
            <a:endParaRPr lang="ru-RU" sz="1600" b="1" dirty="0" smtClean="0"/>
          </a:p>
          <a:p>
            <a:pPr algn="l"/>
            <a:r>
              <a:rPr lang="ru-RU" sz="1600" b="1" dirty="0" smtClean="0"/>
              <a:t>(</a:t>
            </a:r>
            <a:r>
              <a:rPr lang="ru-RU" sz="1600" b="1" dirty="0"/>
              <a:t>с базового уровня на профильный либо, наоборот, с профильного уровня на базовый) </a:t>
            </a:r>
            <a:r>
              <a:rPr lang="ru-RU" sz="1600" dirty="0"/>
              <a:t>в соответствии с абзацем 2 пункта 97(1) Порядка. </a:t>
            </a:r>
            <a:endParaRPr lang="ru-RU" sz="1600" u="sng" dirty="0">
              <a:solidFill>
                <a:srgbClr val="002774"/>
              </a:solidFill>
              <a:latin typeface="Poboto mono"/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11902581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Пересдача ЕГЭ выпускниками 11 класса</a:t>
            </a:r>
          </a:p>
          <a:p>
            <a:pPr algn="l"/>
            <a:endParaRPr lang="ru-RU" sz="1400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Сдал Математику, не сдал Русский язык – пересдача в резерв основного периода</a:t>
            </a:r>
            <a:endParaRPr lang="ru-RU" sz="1600" b="1" u="sng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sz="1600" u="sng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Получил повторный неудовлетворительный результат по русскому языку в резервные дни – пересдача Русского языка в дополнительный (президентский день)</a:t>
            </a:r>
            <a:endParaRPr lang="ru-RU" sz="1600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sz="1600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/>
              <a:t>Получил повторный неудовлетворительный результат по русскому языку в </a:t>
            </a:r>
            <a:r>
              <a:rPr lang="ru-RU" sz="1600" b="1" dirty="0" smtClean="0"/>
              <a:t>дополнительный день – </a:t>
            </a:r>
            <a:r>
              <a:rPr lang="ru-RU" sz="1600" b="1" dirty="0"/>
              <a:t>пересдача Русского языка в дополнительный </a:t>
            </a:r>
            <a:r>
              <a:rPr lang="ru-RU" sz="1600" b="1" dirty="0" smtClean="0"/>
              <a:t>период (сентябрь)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sz="1600" b="1" dirty="0"/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Не сдал 2 обязательных предмета в основной и резервный дни – пересдача одного в дополнительный день (президентский день) и одного в </a:t>
            </a:r>
            <a:r>
              <a:rPr lang="ru-RU" sz="1600" b="1" dirty="0"/>
              <a:t>дополнительный период (сентябрь)</a:t>
            </a:r>
          </a:p>
          <a:p>
            <a:pPr algn="l"/>
            <a:endParaRPr lang="ru-RU" sz="1600" dirty="0" smtClean="0"/>
          </a:p>
          <a:p>
            <a:pPr algn="l"/>
            <a:r>
              <a:rPr lang="ru-RU" sz="1600" dirty="0" smtClean="0"/>
              <a:t>В сентябре – математика только базового уровня</a:t>
            </a:r>
          </a:p>
          <a:p>
            <a:pPr algn="l"/>
            <a:endParaRPr lang="ru-RU" sz="1600" dirty="0"/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37278130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600" b="1" dirty="0" smtClean="0">
                <a:solidFill>
                  <a:srgbClr val="FF0000"/>
                </a:solidFill>
              </a:rPr>
              <a:t>Пересдача ЕГЭ выпускниками 11 класса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Получены неудовлетворительные </a:t>
            </a:r>
            <a:r>
              <a:rPr lang="ru-RU" sz="1600" b="1" dirty="0"/>
              <a:t>результаты по обоим обязательным учебным предметам и одному учебному предмету по </a:t>
            </a:r>
            <a:r>
              <a:rPr lang="ru-RU" sz="1600" b="1" dirty="0" smtClean="0"/>
              <a:t>выбору - решение </a:t>
            </a:r>
            <a:r>
              <a:rPr lang="ru-RU" sz="1600" b="1" dirty="0"/>
              <a:t>о пересдаче в дополнительные </a:t>
            </a:r>
            <a:r>
              <a:rPr lang="ru-RU" sz="1600" b="1" dirty="0" smtClean="0"/>
              <a:t>дни:</a:t>
            </a:r>
          </a:p>
          <a:p>
            <a:pPr algn="l"/>
            <a:r>
              <a:rPr lang="ru-RU" sz="1600" b="1" dirty="0" smtClean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либо </a:t>
            </a:r>
            <a:r>
              <a:rPr lang="ru-RU" sz="1600" b="1" dirty="0">
                <a:solidFill>
                  <a:srgbClr val="FF0000"/>
                </a:solidFill>
              </a:rPr>
              <a:t>одного из обязательных учебных предметов (второй обязательный учебный предмет будет пересдаваться таким выпускником 11 класса в дополнительный период в </a:t>
            </a:r>
            <a:r>
              <a:rPr lang="ru-RU" sz="1600" b="1" dirty="0" smtClean="0">
                <a:solidFill>
                  <a:srgbClr val="FF0000"/>
                </a:solidFill>
              </a:rPr>
              <a:t>сентябре)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либо </a:t>
            </a:r>
            <a:r>
              <a:rPr lang="ru-RU" sz="1600" b="1" dirty="0">
                <a:solidFill>
                  <a:srgbClr val="FF0000"/>
                </a:solidFill>
              </a:rPr>
              <a:t>пересдать </a:t>
            </a:r>
            <a:r>
              <a:rPr lang="ru-RU" sz="1600" b="1" dirty="0" smtClean="0">
                <a:solidFill>
                  <a:srgbClr val="FF0000"/>
                </a:solidFill>
              </a:rPr>
              <a:t>учебный </a:t>
            </a:r>
            <a:r>
              <a:rPr lang="ru-RU" sz="1600" b="1" dirty="0">
                <a:solidFill>
                  <a:srgbClr val="FF0000"/>
                </a:solidFill>
              </a:rPr>
              <a:t>предмет по выбору, а обязательные учебные предметы пересдать в дополнительный период в </a:t>
            </a:r>
            <a:r>
              <a:rPr lang="ru-RU" sz="1600" b="1" dirty="0" smtClean="0">
                <a:solidFill>
                  <a:srgbClr val="FF0000"/>
                </a:solidFill>
              </a:rPr>
              <a:t>сентябре. </a:t>
            </a:r>
            <a:endParaRPr lang="ru-RU" sz="1600" b="1" dirty="0">
              <a:solidFill>
                <a:srgbClr val="FF0000"/>
              </a:solidFill>
            </a:endParaRPr>
          </a:p>
          <a:p>
            <a:endParaRPr lang="ru-RU" sz="1600" b="1" dirty="0" smtClean="0">
              <a:solidFill>
                <a:srgbClr val="002774"/>
              </a:solidFill>
            </a:endParaRPr>
          </a:p>
          <a:p>
            <a:r>
              <a:rPr lang="ru-RU" sz="1600" b="1" dirty="0" smtClean="0">
                <a:solidFill>
                  <a:srgbClr val="002774"/>
                </a:solidFill>
              </a:rPr>
              <a:t>Иностранные языки</a:t>
            </a:r>
            <a:endParaRPr lang="ru-RU" sz="1600" b="1" dirty="0" smtClean="0">
              <a:solidFill>
                <a:srgbClr val="002774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 smtClean="0"/>
              <a:t>аннулированию </a:t>
            </a:r>
            <a:r>
              <a:rPr lang="ru-RU" sz="1600" b="1" dirty="0"/>
              <a:t>подлежит первый полученный результат и письменной, и устной частей соответствующего экзамена. </a:t>
            </a:r>
            <a:endParaRPr lang="ru-RU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пересдаются </a:t>
            </a:r>
            <a:r>
              <a:rPr lang="ru-RU" sz="1600" b="1" dirty="0">
                <a:solidFill>
                  <a:srgbClr val="FF0000"/>
                </a:solidFill>
              </a:rPr>
              <a:t>оба раздела ЕГЭ по иностранному языку: 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l"/>
            <a:r>
              <a:rPr lang="ru-RU" sz="1600" dirty="0" smtClean="0"/>
              <a:t>      в </a:t>
            </a:r>
            <a:r>
              <a:rPr lang="ru-RU" sz="1600" dirty="0"/>
              <a:t>2024 году письменную часть </a:t>
            </a:r>
            <a:r>
              <a:rPr lang="ru-RU" sz="1600" dirty="0" smtClean="0"/>
              <a:t>-  </a:t>
            </a:r>
            <a:r>
              <a:rPr lang="ru-RU" sz="1600" dirty="0"/>
              <a:t>4 июля 2024 г., устную часть – 5 июля 2024 г. </a:t>
            </a:r>
            <a:endParaRPr lang="ru-RU" sz="16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7538162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Пересдача ЕГЭ выпускниками 11 класса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Иностранные языки</a:t>
            </a:r>
          </a:p>
          <a:p>
            <a:endParaRPr lang="ru-RU" sz="14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Получены неудовлетворительные </a:t>
            </a:r>
            <a:r>
              <a:rPr lang="ru-RU" sz="1600" b="1" dirty="0"/>
              <a:t>результаты по обоим обязательным учебным предметам и одному учебному предмету по </a:t>
            </a:r>
            <a:r>
              <a:rPr lang="ru-RU" sz="1600" b="1" dirty="0" smtClean="0"/>
              <a:t>выбору - решение </a:t>
            </a:r>
            <a:r>
              <a:rPr lang="ru-RU" sz="1600" b="1" dirty="0"/>
              <a:t>о пересдаче в дополнительные </a:t>
            </a:r>
            <a:r>
              <a:rPr lang="ru-RU" sz="1600" b="1" dirty="0" smtClean="0"/>
              <a:t>дни:</a:t>
            </a:r>
          </a:p>
          <a:p>
            <a:pPr algn="l"/>
            <a:r>
              <a:rPr lang="ru-RU" sz="1600" b="1" dirty="0" smtClean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либо </a:t>
            </a:r>
            <a:r>
              <a:rPr lang="ru-RU" sz="1600" b="1" dirty="0">
                <a:solidFill>
                  <a:srgbClr val="FF0000"/>
                </a:solidFill>
              </a:rPr>
              <a:t>одного из обязательных учебных предметов (второй обязательный учебный предмет будет пересдаваться таким выпускником 11 класса в дополнительный период в </a:t>
            </a:r>
            <a:r>
              <a:rPr lang="ru-RU" sz="1600" b="1" dirty="0" smtClean="0">
                <a:solidFill>
                  <a:srgbClr val="FF0000"/>
                </a:solidFill>
              </a:rPr>
              <a:t>сентябре)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либо </a:t>
            </a:r>
            <a:r>
              <a:rPr lang="ru-RU" sz="1600" b="1" dirty="0">
                <a:solidFill>
                  <a:srgbClr val="FF0000"/>
                </a:solidFill>
              </a:rPr>
              <a:t>пересдать </a:t>
            </a:r>
            <a:r>
              <a:rPr lang="ru-RU" sz="1600" b="1" dirty="0" smtClean="0">
                <a:solidFill>
                  <a:srgbClr val="FF0000"/>
                </a:solidFill>
              </a:rPr>
              <a:t>учебный </a:t>
            </a:r>
            <a:r>
              <a:rPr lang="ru-RU" sz="1600" b="1" dirty="0">
                <a:solidFill>
                  <a:srgbClr val="FF0000"/>
                </a:solidFill>
              </a:rPr>
              <a:t>предмет по выбору, а обязательные учебные предметы пересдать в дополнительный период в </a:t>
            </a:r>
            <a:r>
              <a:rPr lang="ru-RU" sz="1600" b="1" dirty="0" smtClean="0">
                <a:solidFill>
                  <a:srgbClr val="FF0000"/>
                </a:solidFill>
              </a:rPr>
              <a:t>сентябре. </a:t>
            </a:r>
            <a:endParaRPr lang="ru-RU" sz="1600" b="1" dirty="0">
              <a:solidFill>
                <a:srgbClr val="FF0000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18013758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Аннулирование предыдущего результата ЕГЭ</a:t>
            </a:r>
          </a:p>
          <a:p>
            <a:endParaRPr lang="ru-RU" sz="1400" b="1" dirty="0" smtClean="0">
              <a:solidFill>
                <a:srgbClr val="FF0000"/>
              </a:solidFill>
            </a:endParaRPr>
          </a:p>
          <a:p>
            <a:pPr algn="l"/>
            <a:r>
              <a:rPr lang="ru-RU" sz="2000" b="1" dirty="0">
                <a:solidFill>
                  <a:srgbClr val="FF0000"/>
                </a:solidFill>
              </a:rPr>
              <a:t>97(3). В случаях, установленных пунктом 97(1) Порядка, предыдущий результат ЕГЭ по пересдаваемому учебному предмету, полученный участником ГИА в текущем году (году сдачи экзамена) (полученный в X классе в случае, установленном абзацем первым пункта 8 Порядка), аннулируется решением председателя ГЭК.".</a:t>
            </a: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42355578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Подача заявления на пересдачу ЕГЭ</a:t>
            </a:r>
          </a:p>
          <a:p>
            <a:endParaRPr lang="ru-RU" sz="1400" b="1" dirty="0" smtClean="0">
              <a:solidFill>
                <a:srgbClr val="FF0000"/>
              </a:solidFill>
            </a:endParaRPr>
          </a:p>
          <a:p>
            <a:r>
              <a:rPr lang="ru-RU" sz="2000" dirty="0"/>
              <a:t>97(2). Участники ГИА, указанные в пункте 97(1) Порядка, подают в ГЭК заявления с указанием пересдаваемого учебного предмета ЕГЭ.</a:t>
            </a:r>
          </a:p>
          <a:p>
            <a:r>
              <a:rPr lang="ru-RU" sz="2000" dirty="0"/>
              <a:t>В случае пересдачи участниками ГИА, указанными в абзаце втором пункта 97(1) Порядка, ЕГЭ по математике в заявлении указывается также уровень (базовый или профильный) пересдаваемого ЕГЭ по математике.</a:t>
            </a:r>
          </a:p>
          <a:p>
            <a:r>
              <a:rPr lang="ru-RU" sz="2000" dirty="0"/>
              <a:t>Указанные заявления подаются участниками ГИА не ранее шести рабочих дней и не позднее двух рабочих дней до дня экзамена, пересдаваемого в дополнительный день.</a:t>
            </a:r>
          </a:p>
          <a:p>
            <a:pPr algn="l"/>
            <a:endParaRPr lang="ru-RU" sz="1200" dirty="0" smtClean="0"/>
          </a:p>
          <a:p>
            <a:pPr algn="l"/>
            <a:r>
              <a:rPr lang="ru-RU" sz="1400" b="1" dirty="0" smtClean="0">
                <a:solidFill>
                  <a:srgbClr val="FF0000"/>
                </a:solidFill>
              </a:rPr>
              <a:t>в </a:t>
            </a:r>
            <a:r>
              <a:rPr lang="ru-RU" sz="1400" b="1" dirty="0">
                <a:solidFill>
                  <a:srgbClr val="FF0000"/>
                </a:solidFill>
              </a:rPr>
              <a:t>2024 году </a:t>
            </a:r>
            <a:r>
              <a:rPr lang="ru-RU" sz="1400" b="1" dirty="0" smtClean="0">
                <a:solidFill>
                  <a:srgbClr val="FF0000"/>
                </a:solidFill>
              </a:rPr>
              <a:t>подаются заявления </a:t>
            </a:r>
            <a:r>
              <a:rPr lang="ru-RU" sz="1400" b="1" dirty="0">
                <a:solidFill>
                  <a:srgbClr val="FF0000"/>
                </a:solidFill>
              </a:rPr>
              <a:t>в следующие сроки: </a:t>
            </a:r>
          </a:p>
          <a:p>
            <a:pPr algn="l"/>
            <a:r>
              <a:rPr lang="ru-RU" sz="1400" b="1" dirty="0">
                <a:solidFill>
                  <a:srgbClr val="FF0000"/>
                </a:solidFill>
              </a:rPr>
              <a:t>по учебным предметам, сдаваемым 4 июля 2024 г.: </a:t>
            </a:r>
            <a:r>
              <a:rPr lang="ru-RU" sz="1400" b="1" u="sng" dirty="0">
                <a:solidFill>
                  <a:srgbClr val="FF0000"/>
                </a:solidFill>
              </a:rPr>
              <a:t>не ранее 26 июня 2024 г. и не позднее 1 июля 2024 г. </a:t>
            </a:r>
            <a:r>
              <a:rPr lang="ru-RU" sz="1400" b="1" dirty="0">
                <a:solidFill>
                  <a:srgbClr val="FF0000"/>
                </a:solidFill>
              </a:rPr>
              <a:t>(включительно); </a:t>
            </a:r>
          </a:p>
          <a:p>
            <a:pPr algn="l"/>
            <a:r>
              <a:rPr lang="ru-RU" sz="1400" b="1" dirty="0">
                <a:solidFill>
                  <a:srgbClr val="FF0000"/>
                </a:solidFill>
              </a:rPr>
              <a:t>по учебным предметам, сдаваемым 5 июля 2024 г.: </a:t>
            </a:r>
            <a:r>
              <a:rPr lang="ru-RU" sz="1400" b="1" u="sng" dirty="0">
                <a:solidFill>
                  <a:srgbClr val="FF0000"/>
                </a:solidFill>
              </a:rPr>
              <a:t>не ранее 27 июня 2024 г. и не позднее 2 июля 2024 г. </a:t>
            </a:r>
            <a:r>
              <a:rPr lang="ru-RU" sz="1400" b="1" dirty="0">
                <a:solidFill>
                  <a:srgbClr val="FF0000"/>
                </a:solidFill>
              </a:rPr>
              <a:t>(включительно); 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24263990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B4EF066-F1F6-46BC-A708-84EFBB0859A3}"/>
              </a:ext>
            </a:extLst>
          </p:cNvPr>
          <p:cNvSpPr/>
          <p:nvPr/>
        </p:nvSpPr>
        <p:spPr>
          <a:xfrm>
            <a:off x="8309972" y="73329"/>
            <a:ext cx="616306" cy="606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25" tIns="32662" rIns="65325" bIns="32662"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93219" y="125832"/>
            <a:ext cx="7870199" cy="804626"/>
          </a:xfrm>
          <a:prstGeom prst="rect">
            <a:avLst/>
          </a:prstGeom>
        </p:spPr>
        <p:txBody>
          <a:bodyPr wrap="square" lIns="65325" tIns="32662" rIns="65325" bIns="32662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Poboto mono"/>
              </a:rPr>
              <a:t>Рекомендуемый график выдачи документов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Poboto mono"/>
              </a:rPr>
              <a:t>о среднем общем образовании и внесении сведений в ФИС ФРДО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Poboto mono"/>
              </a:rPr>
              <a:t>(3 </a:t>
            </a:r>
            <a:r>
              <a:rPr lang="ru-RU" b="1" dirty="0" err="1" smtClean="0">
                <a:solidFill>
                  <a:srgbClr val="FF0000"/>
                </a:solidFill>
                <a:latin typeface="Poboto mono"/>
              </a:rPr>
              <a:t>р.д</a:t>
            </a:r>
            <a:r>
              <a:rPr lang="ru-RU" b="1" dirty="0" smtClean="0">
                <a:solidFill>
                  <a:srgbClr val="FF0000"/>
                </a:solidFill>
                <a:latin typeface="Poboto mono"/>
              </a:rPr>
              <a:t>. + 3 </a:t>
            </a:r>
            <a:r>
              <a:rPr lang="ru-RU" b="1" dirty="0" err="1" smtClean="0">
                <a:solidFill>
                  <a:srgbClr val="FF0000"/>
                </a:solidFill>
                <a:latin typeface="Poboto mono"/>
              </a:rPr>
              <a:t>р.д</a:t>
            </a:r>
            <a:r>
              <a:rPr lang="ru-RU" b="1" dirty="0" smtClean="0">
                <a:solidFill>
                  <a:srgbClr val="FF0000"/>
                </a:solidFill>
                <a:latin typeface="Poboto mono"/>
              </a:rPr>
              <a:t>.)</a:t>
            </a:r>
            <a:endParaRPr lang="ru-RU" b="1" dirty="0">
              <a:solidFill>
                <a:srgbClr val="FF0000"/>
              </a:solidFill>
              <a:latin typeface="Poboto mono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490821"/>
              </p:ext>
            </p:extLst>
          </p:nvPr>
        </p:nvGraphicFramePr>
        <p:xfrm>
          <a:off x="254988" y="1131590"/>
          <a:ext cx="8546659" cy="3046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9211"/>
                <a:gridCol w="1786862"/>
                <a:gridCol w="1786862"/>
                <a:gridCol w="1786862"/>
                <a:gridCol w="1786862"/>
              </a:tblGrid>
              <a:tr h="370196"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Дата мероприятия</a:t>
                      </a:r>
                      <a:endParaRPr lang="ru-RU" sz="1100" b="0" dirty="0">
                        <a:solidFill>
                          <a:srgbClr val="002060"/>
                        </a:solidFill>
                        <a:latin typeface="Poboto mono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59846" rtl="0" eaLnBrk="1" latinLnBrk="0" hangingPunct="1"/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Дата получения</a:t>
                      </a:r>
                    </a:p>
                    <a:p>
                      <a:pPr marL="0" algn="ctr" defTabSz="959846" rtl="0" eaLnBrk="1" latinLnBrk="0" hangingPunct="1"/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результатов ГИА</a:t>
                      </a:r>
                      <a:endParaRPr lang="ru-RU" sz="1000" b="0" kern="1200" dirty="0">
                        <a:solidFill>
                          <a:srgbClr val="00206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59846" rtl="0" eaLnBrk="1" latinLnBrk="0" hangingPunct="1"/>
                      <a:r>
                        <a:rPr lang="ru-RU" sz="1000" b="0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Дата</a:t>
                      </a:r>
                      <a:r>
                        <a:rPr lang="ru-RU" sz="1000" b="0" kern="1200" baseline="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 отсчёта</a:t>
                      </a:r>
                      <a:endParaRPr lang="ru-RU" sz="1000" b="0" kern="1200" dirty="0">
                        <a:solidFill>
                          <a:srgbClr val="FF000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59846" rtl="0" eaLnBrk="1" latinLnBrk="0" hangingPunct="1"/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Дата выдачи аттестата</a:t>
                      </a:r>
                      <a:endParaRPr lang="ru-RU" sz="1000" b="0" kern="1200" dirty="0">
                        <a:solidFill>
                          <a:srgbClr val="00206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59846" rtl="0" eaLnBrk="1" latinLnBrk="0" hangingPunct="1"/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Дата внесения сведений </a:t>
                      </a:r>
                    </a:p>
                    <a:p>
                      <a:pPr marL="0" algn="ctr" defTabSz="959846" rtl="0" eaLnBrk="1" latinLnBrk="0" hangingPunct="1"/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в ФИСИ ФРДО</a:t>
                      </a:r>
                      <a:endParaRPr lang="ru-RU" sz="1000" b="0" kern="1200" dirty="0">
                        <a:solidFill>
                          <a:srgbClr val="00206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7497"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Мероприятие</a:t>
                      </a:r>
                      <a:endParaRPr lang="ru-RU" sz="1100" b="0" dirty="0">
                        <a:solidFill>
                          <a:srgbClr val="002060"/>
                        </a:solidFill>
                        <a:latin typeface="Poboto mono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1. Получение протоколов</a:t>
                      </a:r>
                      <a:r>
                        <a:rPr lang="ru-RU" sz="1000" b="0" baseline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 результатов ГИА </a:t>
                      </a:r>
                    </a:p>
                    <a:p>
                      <a:pPr algn="ctr"/>
                      <a:r>
                        <a:rPr lang="ru-RU" sz="1000" b="0" baseline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2. День официального объявления результатов ГИА</a:t>
                      </a:r>
                      <a:endParaRPr lang="ru-RU" sz="1000" b="0" dirty="0">
                        <a:solidFill>
                          <a:srgbClr val="002060"/>
                        </a:solidFill>
                        <a:latin typeface="Poboto mono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Дата издания распорядительного акта ОО</a:t>
                      </a:r>
                      <a:r>
                        <a:rPr lang="ru-RU" sz="1000" b="0" kern="1200" baseline="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об отчислении выпускников</a:t>
                      </a: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Не позднее 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трех рабочих дней 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после даты издания распорядительного акта </a:t>
                      </a:r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об отчислении выпускников</a:t>
                      </a: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Poboto mono"/>
                        </a:rPr>
                        <a:t>В течение 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Poboto mono"/>
                        </a:rPr>
                        <a:t>трех рабочих дней со дня выдачи аттестата</a:t>
                      </a:r>
                    </a:p>
                    <a:p>
                      <a:pPr marL="0" algn="ctr" defTabSz="959846" rtl="0" eaLnBrk="1" latinLnBrk="0" hangingPunct="1"/>
                      <a:endParaRPr lang="ru-RU" sz="1000" b="0" kern="1200" dirty="0">
                        <a:solidFill>
                          <a:srgbClr val="00206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63874"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НПА</a:t>
                      </a:r>
                      <a:endParaRPr lang="ru-RU" sz="1100" b="0" dirty="0">
                        <a:solidFill>
                          <a:srgbClr val="002060"/>
                        </a:solidFill>
                        <a:latin typeface="Poboto mono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Распоряжение </a:t>
                      </a:r>
                    </a:p>
                    <a:p>
                      <a:pPr algn="ctr"/>
                      <a:r>
                        <a:rPr lang="ru-RU" sz="1000" b="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КОПО ЛО о графике выдачи результатов ГИА</a:t>
                      </a:r>
                      <a:endParaRPr lang="ru-RU" sz="1000" b="0" dirty="0">
                        <a:solidFill>
                          <a:srgbClr val="002060"/>
                        </a:solidFill>
                        <a:latin typeface="Poboto mono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Распорядительный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 акт ОО</a:t>
                      </a:r>
                      <a:r>
                        <a:rPr lang="ru-RU" sz="1000" b="0" kern="1200" baseline="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об отчислении выпускников</a:t>
                      </a: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Пункт</a:t>
                      </a:r>
                      <a:r>
                        <a:rPr lang="ru-RU" sz="900" b="0" kern="1200" baseline="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22 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Приказа</a:t>
                      </a:r>
                      <a:r>
                        <a:rPr lang="ru-RU" sz="900" b="0" kern="1200" baseline="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 Министерства просвещения РФ</a:t>
                      </a:r>
                      <a:endParaRPr lang="ru-RU" sz="900" b="0" kern="1200" dirty="0" smtClean="0">
                        <a:solidFill>
                          <a:srgbClr val="00206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от 05.10.2020 № 546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«Об утверждении Порядка заполнения, учета и выдачи аттестатов об основном  общем и среднем общем образовании и их дубликатов»</a:t>
                      </a:r>
                      <a:r>
                        <a:rPr lang="ru-RU" sz="900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ctr" defTabSz="959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(в редакции приказа от 01.04.2022 </a:t>
                      </a:r>
                      <a:r>
                        <a:rPr lang="en-US" sz="800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N 196</a:t>
                      </a:r>
                      <a:r>
                        <a:rPr lang="ru-RU" sz="800" kern="1200" dirty="0" smtClean="0">
                          <a:solidFill>
                            <a:srgbClr val="FF0000"/>
                          </a:solidFill>
                          <a:latin typeface="Poboto mono"/>
                          <a:ea typeface="+mn-ea"/>
                          <a:cs typeface="+mn-cs"/>
                        </a:rPr>
                        <a:t>, вступил в силу с 01.09.2022) </a:t>
                      </a:r>
                      <a:endParaRPr lang="en-US" sz="800" kern="1200" dirty="0" smtClean="0">
                        <a:solidFill>
                          <a:srgbClr val="FF0000"/>
                        </a:solidFill>
                        <a:latin typeface="Poboto mono"/>
                        <a:ea typeface="+mn-ea"/>
                        <a:cs typeface="+mn-cs"/>
                      </a:endParaRP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6213"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Постановление Правительства РФ от 24.11.2022 № 2136 </a:t>
                      </a:r>
                    </a:p>
                    <a:p>
                      <a:pPr marL="176213"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«О внесении изменений</a:t>
                      </a:r>
                    </a:p>
                    <a:p>
                      <a:pPr marL="176213"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2060"/>
                          </a:solidFill>
                          <a:latin typeface="Poboto mono"/>
                        </a:rPr>
                        <a:t>в пункт 6  Правил формирования и ведения федеральной информационной системы </a:t>
                      </a:r>
                      <a:r>
                        <a:rPr lang="ru-RU" sz="900" kern="1200" dirty="0" smtClean="0">
                          <a:solidFill>
                            <a:srgbClr val="002060"/>
                          </a:solidFill>
                          <a:latin typeface="Poboto mono"/>
                          <a:ea typeface="+mn-ea"/>
                          <a:cs typeface="+mn-cs"/>
                        </a:rPr>
                        <a:t>«Федеральный реестр сведений о документах об образовании и (или) о квалификации, документах об обучении»</a:t>
                      </a:r>
                    </a:p>
                  </a:txBody>
                  <a:tcPr marL="65330" marR="65330" marT="32664" marB="32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44134" y="4182436"/>
            <a:ext cx="8604100" cy="927736"/>
          </a:xfrm>
          <a:prstGeom prst="rect">
            <a:avLst/>
          </a:prstGeom>
        </p:spPr>
        <p:txBody>
          <a:bodyPr wrap="square" lIns="65325" tIns="32662" rIns="65325" bIns="32662">
            <a:spAutoFit/>
          </a:bodyPr>
          <a:lstStyle/>
          <a:p>
            <a:r>
              <a:rPr lang="ru-RU" sz="1100" dirty="0">
                <a:solidFill>
                  <a:srgbClr val="002060"/>
                </a:solidFill>
                <a:latin typeface="Poboto"/>
              </a:rPr>
              <a:t>Рекомендуется составление Графика для категорий выпускников, исходя из графика получения результатов ГИА-11</a:t>
            </a:r>
          </a:p>
          <a:p>
            <a:pPr marL="122484" indent="-122484"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2060"/>
                </a:solidFill>
                <a:latin typeface="Poboto"/>
              </a:rPr>
              <a:t>выпускники без поступления в вуз (результат ЕГЭ/ГВЭ –русский язык + математика); </a:t>
            </a:r>
          </a:p>
          <a:p>
            <a:pPr marL="122484" indent="-122484"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2060"/>
                </a:solidFill>
                <a:latin typeface="Poboto"/>
              </a:rPr>
              <a:t>выпускники с поступлением в вуз, не претендующие на аттестат с отличием (результат ЕГЭ – русский язык + математика + предметы по выбору); </a:t>
            </a:r>
          </a:p>
          <a:p>
            <a:pPr marL="122484" indent="-122484"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2060"/>
                </a:solidFill>
                <a:latin typeface="Poboto"/>
              </a:rPr>
              <a:t>выпускники, претендующие на аттестат с отличием (результат ЕГЭ – русский язык + математика + предметы по выбору) (или результат ГВЭ – русский +математика);</a:t>
            </a:r>
          </a:p>
          <a:p>
            <a:pPr marL="122484" indent="-122484"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2060"/>
                </a:solidFill>
                <a:latin typeface="Poboto"/>
              </a:rPr>
              <a:t>выпускники – пересдающие ЕГЭ по одному обязательному предмету (русский язык/математика) в резервный день </a:t>
            </a:r>
          </a:p>
        </p:txBody>
      </p:sp>
    </p:spTree>
    <p:extLst>
      <p:ext uri="{BB962C8B-B14F-4D97-AF65-F5344CB8AC3E}">
        <p14:creationId xmlns:p14="http://schemas.microsoft.com/office/powerpoint/2010/main" val="1273233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>
                <a:solidFill>
                  <a:srgbClr val="FF0000"/>
                </a:solidFill>
                <a:latin typeface="Poboto mono"/>
              </a:rPr>
              <a:t>Порядки проведения ГИА</a:t>
            </a:r>
          </a:p>
          <a:p>
            <a:pPr algn="l">
              <a:spcAft>
                <a:spcPts val="600"/>
              </a:spcAft>
            </a:pPr>
            <a:r>
              <a:rPr lang="ru-RU" sz="1200" dirty="0" smtClean="0">
                <a:solidFill>
                  <a:srgbClr val="002060"/>
                </a:solidFill>
                <a:latin typeface="Poboto mono"/>
              </a:rPr>
              <a:t>Порядок </a:t>
            </a:r>
            <a:r>
              <a:rPr lang="ru-RU" sz="1200" dirty="0">
                <a:solidFill>
                  <a:srgbClr val="002060"/>
                </a:solidFill>
                <a:latin typeface="Poboto mono"/>
              </a:rPr>
              <a:t>проведения государственной итоговой аттестации по образовательным программам среднего общего </a:t>
            </a:r>
            <a:r>
              <a:rPr lang="ru-RU" sz="1200" dirty="0" smtClean="0">
                <a:solidFill>
                  <a:srgbClr val="002060"/>
                </a:solidFill>
                <a:latin typeface="Poboto mono"/>
              </a:rPr>
              <a:t>образования - </a:t>
            </a: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приказ Министерства </a:t>
            </a:r>
            <a:r>
              <a:rPr lang="ru-RU" sz="1200" b="1" dirty="0">
                <a:solidFill>
                  <a:srgbClr val="002060"/>
                </a:solidFill>
                <a:latin typeface="Poboto mono"/>
              </a:rPr>
              <a:t>просвещения Российской Федерации и Федеральной службы по надзору в сфере образования и науки от </a:t>
            </a: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4 апреля 2023 года </a:t>
            </a:r>
            <a:r>
              <a:rPr lang="ru-RU" sz="1200" b="1" dirty="0">
                <a:solidFill>
                  <a:srgbClr val="002060"/>
                </a:solidFill>
                <a:latin typeface="Poboto mono"/>
              </a:rPr>
              <a:t>№ </a:t>
            </a: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233/552 </a:t>
            </a:r>
          </a:p>
          <a:p>
            <a:pPr algn="l">
              <a:spcAft>
                <a:spcPts val="600"/>
              </a:spcAft>
            </a:pPr>
            <a:r>
              <a:rPr lang="ru-RU" sz="1200" dirty="0" smtClean="0">
                <a:solidFill>
                  <a:srgbClr val="002060"/>
                </a:solidFill>
                <a:latin typeface="Poboto mono"/>
              </a:rPr>
              <a:t>Порядок </a:t>
            </a:r>
            <a:r>
              <a:rPr lang="ru-RU" sz="1200" dirty="0">
                <a:solidFill>
                  <a:srgbClr val="002060"/>
                </a:solidFill>
                <a:latin typeface="Poboto mono"/>
              </a:rPr>
              <a:t>проведения государственной итоговой аттестации по образовательным программам основного общего </a:t>
            </a:r>
            <a:r>
              <a:rPr lang="ru-RU" sz="1200" dirty="0" smtClean="0">
                <a:solidFill>
                  <a:srgbClr val="002060"/>
                </a:solidFill>
                <a:latin typeface="Poboto mono"/>
              </a:rPr>
              <a:t>образования - </a:t>
            </a: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приказ </a:t>
            </a:r>
            <a:r>
              <a:rPr lang="ru-RU" sz="1200" b="1" dirty="0">
                <a:solidFill>
                  <a:srgbClr val="002060"/>
                </a:solidFill>
                <a:latin typeface="Poboto mono"/>
              </a:rPr>
              <a:t>Министерства просвещения Российской Федерации и Федеральной службы по надзору в сфере образования и науки от 4 апреля 2023 года № </a:t>
            </a: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232/551 </a:t>
            </a:r>
            <a:endParaRPr lang="ru-RU" sz="1200" b="1" dirty="0">
              <a:solidFill>
                <a:srgbClr val="FF0000"/>
              </a:solidFill>
              <a:latin typeface="Poboto mono"/>
            </a:endParaRPr>
          </a:p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Расписание ГИА-2024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200" b="1" dirty="0">
                <a:solidFill>
                  <a:srgbClr val="002774"/>
                </a:solidFill>
                <a:latin typeface="Poboto mono"/>
              </a:rPr>
              <a:t>приказы Министерства просвещения Российской Федерации, Федеральной службы по надзору в сфере образования и </a:t>
            </a:r>
            <a:r>
              <a:rPr lang="ru-RU" sz="1200" b="1" dirty="0" smtClean="0">
                <a:solidFill>
                  <a:srgbClr val="002774"/>
                </a:solidFill>
                <a:latin typeface="Poboto mono"/>
              </a:rPr>
              <a:t>науки </a:t>
            </a:r>
            <a:endParaRPr lang="ru-RU" sz="1200" b="1" dirty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2774"/>
                </a:solidFill>
                <a:latin typeface="Poboto mono"/>
              </a:rPr>
              <a:t>от </a:t>
            </a:r>
            <a:r>
              <a:rPr lang="ru-RU" sz="1200" b="1" dirty="0">
                <a:solidFill>
                  <a:srgbClr val="002774"/>
                </a:solidFill>
                <a:latin typeface="Poboto mono"/>
              </a:rPr>
              <a:t>18 декабря 2023 года № 953/2116 </a:t>
            </a:r>
            <a:r>
              <a:rPr lang="ru-RU" sz="1200" dirty="0">
                <a:solidFill>
                  <a:srgbClr val="002774"/>
                </a:solidFill>
                <a:latin typeface="Poboto mono"/>
              </a:rPr>
              <a:t>«Об утверждении единого расписания и продолжительности проведения единого государственного экзамена по каждому учебному предмету, требований к использованию средств обучения и воспитания при его проведении в 2024 году</a:t>
            </a:r>
            <a:r>
              <a:rPr lang="ru-RU" sz="1200" dirty="0" smtClean="0">
                <a:solidFill>
                  <a:srgbClr val="002774"/>
                </a:solidFill>
                <a:latin typeface="Poboto mono"/>
              </a:rPr>
              <a:t>»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774"/>
                </a:solidFill>
                <a:latin typeface="Poboto mono"/>
              </a:rPr>
              <a:t>от 18 декабря 2023 года № 955/2118 </a:t>
            </a:r>
            <a:r>
              <a:rPr lang="ru-RU" sz="1200" dirty="0">
                <a:solidFill>
                  <a:srgbClr val="002774"/>
                </a:solidFill>
                <a:latin typeface="Poboto mono"/>
              </a:rPr>
              <a:t>«Об утверждении единого расписания и продолжительности проведения государственного выпускного экзамена по образовательным программам основного общего и среднего общего образования по каждому учебному предмету, требований к использованию средств обучения и воспитания при его проведении в 2024 году</a:t>
            </a:r>
            <a:r>
              <a:rPr lang="ru-RU" sz="1200" dirty="0" smtClean="0">
                <a:solidFill>
                  <a:srgbClr val="002774"/>
                </a:solidFill>
                <a:latin typeface="Poboto mono"/>
              </a:rPr>
              <a:t>»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774"/>
                </a:solidFill>
                <a:latin typeface="Poboto mono"/>
              </a:rPr>
              <a:t>от 18 декабря 2023 года </a:t>
            </a:r>
            <a:r>
              <a:rPr lang="ru-RU" sz="1200" b="1" dirty="0" smtClean="0">
                <a:solidFill>
                  <a:srgbClr val="002774"/>
                </a:solidFill>
                <a:latin typeface="Poboto mono"/>
              </a:rPr>
              <a:t>№ 954/2117 </a:t>
            </a:r>
            <a:r>
              <a:rPr lang="ru-RU" sz="1200" dirty="0">
                <a:solidFill>
                  <a:srgbClr val="002774"/>
                </a:solidFill>
                <a:latin typeface="Poboto mono"/>
              </a:rPr>
              <a:t>«Об утверждении единого расписания и продолжительности проведения основного государственного экзамена по каждому учебному предмету, требований к использованию средств обучения и воспитания при его проведении в 2024 году</a:t>
            </a:r>
            <a:r>
              <a:rPr lang="ru-RU" sz="1200" dirty="0" smtClean="0">
                <a:solidFill>
                  <a:srgbClr val="002774"/>
                </a:solidFill>
                <a:latin typeface="Poboto mono"/>
              </a:rPr>
              <a:t>»</a:t>
            </a: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8313226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Расписание </a:t>
            </a: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ГИА-2024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>
                <a:solidFill>
                  <a:srgbClr val="002774"/>
                </a:solidFill>
                <a:latin typeface="Poboto mono"/>
              </a:rPr>
              <a:t>приказы Министерства просвещения Российской Федерации, </a:t>
            </a:r>
            <a:endParaRPr lang="ru-RU" sz="1400" b="1" dirty="0" smtClean="0">
              <a:solidFill>
                <a:srgbClr val="002774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Федеральной </a:t>
            </a:r>
            <a:r>
              <a:rPr lang="ru-RU" sz="1400" b="1" dirty="0">
                <a:solidFill>
                  <a:srgbClr val="002774"/>
                </a:solidFill>
                <a:latin typeface="Poboto mono"/>
              </a:rPr>
              <a:t>службы по надзору в сфере образования и 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науки </a:t>
            </a:r>
            <a:endParaRPr lang="ru-RU" sz="1400" b="1" dirty="0" smtClean="0">
              <a:solidFill>
                <a:srgbClr val="002774"/>
              </a:solidFill>
              <a:latin typeface="Poboto mono"/>
            </a:endParaRPr>
          </a:p>
          <a:p>
            <a:endParaRPr lang="ru-RU" sz="1400" b="1" dirty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от 12 апреля 2024 года  № 244/803 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«О внесении изменений в приказы Министерства просвещения РФ, </a:t>
            </a:r>
            <a:r>
              <a:rPr lang="ru-RU" sz="1400" b="1" dirty="0" err="1" smtClean="0">
                <a:solidFill>
                  <a:srgbClr val="002774"/>
                </a:solidFill>
                <a:latin typeface="Poboto mono"/>
              </a:rPr>
              <a:t>Рособрнадзора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от </a:t>
            </a:r>
            <a:r>
              <a:rPr lang="ru-RU" sz="1400" b="1" dirty="0">
                <a:solidFill>
                  <a:srgbClr val="002774"/>
                </a:solidFill>
                <a:latin typeface="Poboto mono"/>
              </a:rPr>
              <a:t>18 декабря 2023 года № 953/2116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«Об утверждении единого расписания и продолжительности проведения единого государственного экзамена по каждому учебному предмету, требований к использованию средств обучения и воспитания при его проведении в 2024 году</a:t>
            </a:r>
            <a:r>
              <a:rPr lang="ru-RU" sz="1400" dirty="0" smtClean="0">
                <a:solidFill>
                  <a:srgbClr val="002774"/>
                </a:solidFill>
                <a:latin typeface="Poboto mono"/>
              </a:rPr>
              <a:t>»,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от </a:t>
            </a:r>
            <a:r>
              <a:rPr lang="ru-RU" sz="1400" b="1" dirty="0">
                <a:solidFill>
                  <a:srgbClr val="002774"/>
                </a:solidFill>
                <a:latin typeface="Poboto mono"/>
              </a:rPr>
              <a:t>18 декабря 2023 года № 954/2117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«Об утверждении единого расписания и продолжительности проведения основного государственного экзамена по каждому учебному предмету, требований к использованию средств обучения и воспитания при его проведении в 2024 </a:t>
            </a:r>
            <a:r>
              <a:rPr lang="ru-RU" sz="1400" dirty="0" smtClean="0">
                <a:solidFill>
                  <a:srgbClr val="002774"/>
                </a:solidFill>
                <a:latin typeface="Poboto mono"/>
              </a:rPr>
              <a:t>году»,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от 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18 </a:t>
            </a:r>
            <a:r>
              <a:rPr lang="ru-RU" sz="1400" b="1" dirty="0">
                <a:solidFill>
                  <a:srgbClr val="002774"/>
                </a:solidFill>
                <a:latin typeface="Poboto mono"/>
              </a:rPr>
              <a:t>декабря 2023 года № 955/2118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«Об утверждении единого расписания и продолжительности проведения государственного выпускного экзамена по образовательным программам основного общего и среднего общего образования по каждому учебному предмету, требований к использованию средств обучения и воспитания при его проведении в 2024 году</a:t>
            </a:r>
            <a:r>
              <a:rPr lang="ru-RU" sz="1400" dirty="0" smtClean="0">
                <a:solidFill>
                  <a:srgbClr val="002774"/>
                </a:solidFill>
                <a:latin typeface="Poboto mono"/>
              </a:rPr>
              <a:t>»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22315792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179512" y="123478"/>
            <a:ext cx="8856984" cy="48965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Poboto mono"/>
              </a:rPr>
              <a:t>О </a:t>
            </a:r>
            <a:r>
              <a:rPr lang="ru-RU" sz="1400" b="1" dirty="0" smtClean="0">
                <a:solidFill>
                  <a:srgbClr val="002060"/>
                </a:solidFill>
                <a:latin typeface="Poboto mono"/>
              </a:rPr>
              <a:t>внесении изменений в приказы о расписаниях </a:t>
            </a:r>
            <a:r>
              <a:rPr lang="ru-RU" sz="1400" b="1" dirty="0">
                <a:solidFill>
                  <a:srgbClr val="002060"/>
                </a:solidFill>
                <a:latin typeface="Poboto mono"/>
              </a:rPr>
              <a:t>О</a:t>
            </a:r>
            <a:r>
              <a:rPr lang="ru-RU" sz="1400" b="1" dirty="0" smtClean="0">
                <a:solidFill>
                  <a:srgbClr val="002060"/>
                </a:solidFill>
                <a:latin typeface="Poboto mono"/>
              </a:rPr>
              <a:t>ГЭ </a:t>
            </a:r>
            <a:r>
              <a:rPr lang="ru-RU" sz="1400" b="1" dirty="0" smtClean="0">
                <a:solidFill>
                  <a:srgbClr val="002060"/>
                </a:solidFill>
                <a:latin typeface="Poboto mono"/>
              </a:rPr>
              <a:t>и </a:t>
            </a:r>
            <a:r>
              <a:rPr lang="ru-RU" sz="1400" b="1" dirty="0" smtClean="0">
                <a:solidFill>
                  <a:srgbClr val="002060"/>
                </a:solidFill>
                <a:latin typeface="Poboto mono"/>
              </a:rPr>
              <a:t>ГВЭ-9</a:t>
            </a:r>
            <a:endParaRPr lang="ru-RU" sz="1400" b="1" dirty="0" smtClean="0">
              <a:solidFill>
                <a:srgbClr val="002060"/>
              </a:solidFill>
              <a:latin typeface="Poboto mono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Основные дни проведения ГИА-9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pPr algn="l">
              <a:spcAft>
                <a:spcPts val="0"/>
              </a:spcAft>
            </a:pPr>
            <a:endParaRPr lang="ru-RU" sz="1150" dirty="0">
              <a:solidFill>
                <a:srgbClr val="002060"/>
              </a:solidFill>
            </a:endParaRPr>
          </a:p>
          <a:p>
            <a:pPr algn="l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97665"/>
              </p:ext>
            </p:extLst>
          </p:nvPr>
        </p:nvGraphicFramePr>
        <p:xfrm>
          <a:off x="359532" y="987574"/>
          <a:ext cx="81729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401"/>
                <a:gridCol w="579350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10 июня (</a:t>
                      </a:r>
                      <a:r>
                        <a:rPr lang="ru-RU" sz="14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пн</a:t>
                      </a: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география, </a:t>
                      </a: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информатика,</a:t>
                      </a:r>
                      <a:r>
                        <a:rPr lang="ru-RU" sz="1400" b="1" kern="1200" baseline="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 обществознание</a:t>
                      </a:r>
                      <a:endParaRPr lang="ru-RU" sz="14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0862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179512" y="123478"/>
            <a:ext cx="8856984" cy="48965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О </a:t>
            </a:r>
            <a:r>
              <a:rPr lang="ru-RU" sz="1200" b="1" dirty="0" smtClean="0">
                <a:solidFill>
                  <a:srgbClr val="002060"/>
                </a:solidFill>
                <a:latin typeface="Poboto mono"/>
              </a:rPr>
              <a:t>внесении изменений в приказы о расписаниях ЕГЭ и ГВЭ-11</a:t>
            </a: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1100" dirty="0">
                <a:solidFill>
                  <a:srgbClr val="FF0000"/>
                </a:solidFill>
                <a:latin typeface="Poboto mono"/>
              </a:rPr>
              <a:t>1</a:t>
            </a:r>
            <a:r>
              <a:rPr lang="ru-RU" sz="1100" b="1" dirty="0">
                <a:solidFill>
                  <a:srgbClr val="FF0000"/>
                </a:solidFill>
                <a:latin typeface="Poboto mono"/>
              </a:rPr>
              <a:t>. </a:t>
            </a:r>
            <a:r>
              <a:rPr lang="ru-RU" sz="1200" b="1" dirty="0" smtClean="0">
                <a:solidFill>
                  <a:srgbClr val="FF0000"/>
                </a:solidFill>
                <a:latin typeface="Poboto mono"/>
              </a:rPr>
              <a:t>Основные дни проведения ЕГЭ</a:t>
            </a:r>
            <a:endParaRPr lang="ru-RU" sz="1200" b="1" dirty="0" smtClean="0">
              <a:solidFill>
                <a:srgbClr val="FF0000"/>
              </a:solidFill>
            </a:endParaRPr>
          </a:p>
          <a:p>
            <a:pPr algn="l">
              <a:spcAft>
                <a:spcPts val="0"/>
              </a:spcAft>
            </a:pPr>
            <a:endParaRPr lang="ru-RU" sz="1150" dirty="0">
              <a:solidFill>
                <a:srgbClr val="002060"/>
              </a:solidFill>
            </a:endParaRPr>
          </a:p>
          <a:p>
            <a:pPr algn="l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845311"/>
              </p:ext>
            </p:extLst>
          </p:nvPr>
        </p:nvGraphicFramePr>
        <p:xfrm>
          <a:off x="359532" y="987574"/>
          <a:ext cx="817290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401"/>
                <a:gridCol w="579350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23 мая (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чт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география, литература, химия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28 мая (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вт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русский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31 мая (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пт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математика базового уровня,  </a:t>
                      </a: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математика </a:t>
                      </a:r>
                      <a:r>
                        <a:rPr lang="ru-RU" sz="1400" b="1" kern="1200" dirty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профильного уровня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4 июня (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вт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обществознание, физика</a:t>
                      </a:r>
                      <a:endParaRPr lang="ru-RU" sz="14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7 июня (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пт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информатика, иностранные </a:t>
                      </a: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языки (устная часть)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8 июня (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сб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информатика, иностранные </a:t>
                      </a: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языки (устная часть)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11 июня (</a:t>
                      </a:r>
                      <a:r>
                        <a:rPr lang="ru-RU" sz="14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вт</a:t>
                      </a: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биология, иностранные языки (письменная часть), история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0833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179512" y="123478"/>
            <a:ext cx="8856984" cy="48965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Президентский день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1150" b="1" dirty="0" smtClean="0">
                <a:solidFill>
                  <a:srgbClr val="002060"/>
                </a:solidFill>
                <a:latin typeface="Poboto mono"/>
              </a:rPr>
              <a:t>О внесении изменений в приказы о расписаниях ЕГЭ и ГВЭ-11</a:t>
            </a: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1100" b="1" dirty="0" smtClean="0">
                <a:solidFill>
                  <a:srgbClr val="FF0000"/>
                </a:solidFill>
                <a:latin typeface="Poboto mono"/>
              </a:rPr>
              <a:t>2. </a:t>
            </a:r>
            <a:r>
              <a:rPr lang="ru-RU" sz="1100" b="1" dirty="0" smtClean="0">
                <a:solidFill>
                  <a:srgbClr val="FF0000"/>
                </a:solidFill>
                <a:latin typeface="Poboto mono"/>
              </a:rPr>
              <a:t>Р</a:t>
            </a:r>
            <a:r>
              <a:rPr lang="ru-RU" sz="1100" b="1" dirty="0" smtClean="0">
                <a:solidFill>
                  <a:srgbClr val="FF0000"/>
                </a:solidFill>
                <a:latin typeface="Poboto mono"/>
              </a:rPr>
              <a:t>езервные дни проведения ЕГЭ</a:t>
            </a: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1100" b="1" dirty="0" smtClean="0">
                <a:solidFill>
                  <a:srgbClr val="FF0000"/>
                </a:solidFill>
                <a:latin typeface="Poboto mono"/>
              </a:rPr>
              <a:t>3</a:t>
            </a:r>
            <a:r>
              <a:rPr lang="ru-RU" sz="1100" b="1" dirty="0">
                <a:solidFill>
                  <a:srgbClr val="FF0000"/>
                </a:solidFill>
                <a:latin typeface="Poboto mono"/>
              </a:rPr>
              <a:t>. </a:t>
            </a:r>
            <a:r>
              <a:rPr lang="ru-RU" sz="1100" b="1" dirty="0" smtClean="0">
                <a:solidFill>
                  <a:srgbClr val="FF0000"/>
                </a:solidFill>
                <a:latin typeface="Poboto mono"/>
              </a:rPr>
              <a:t>«</a:t>
            </a:r>
            <a:r>
              <a:rPr lang="ru-RU" sz="1100" b="1" dirty="0">
                <a:solidFill>
                  <a:srgbClr val="FF0000"/>
                </a:solidFill>
                <a:latin typeface="Poboto mono"/>
              </a:rPr>
              <a:t>Президентские дни</a:t>
            </a:r>
            <a:r>
              <a:rPr lang="ru-RU" sz="1100" b="1" dirty="0" smtClean="0">
                <a:solidFill>
                  <a:srgbClr val="FF0000"/>
                </a:solidFill>
                <a:latin typeface="Poboto mono"/>
              </a:rPr>
              <a:t>» </a:t>
            </a:r>
            <a:r>
              <a:rPr lang="ru-RU" sz="1100" b="1" dirty="0">
                <a:solidFill>
                  <a:srgbClr val="FF0000"/>
                </a:solidFill>
                <a:latin typeface="Poboto mono"/>
              </a:rPr>
              <a:t>для пересдачи ЕГЭ по 1 (одному предмету)</a:t>
            </a:r>
          </a:p>
          <a:p>
            <a:pPr algn="l">
              <a:lnSpc>
                <a:spcPct val="150000"/>
              </a:lnSpc>
              <a:spcAft>
                <a:spcPts val="0"/>
              </a:spcAft>
            </a:pPr>
            <a:endParaRPr lang="ru-RU" sz="1100" b="1" dirty="0">
              <a:solidFill>
                <a:srgbClr val="FF0000"/>
              </a:solidFill>
              <a:latin typeface="Poboto mono"/>
            </a:endParaRPr>
          </a:p>
          <a:p>
            <a:pPr algn="l">
              <a:spcAft>
                <a:spcPts val="0"/>
              </a:spcAft>
            </a:pPr>
            <a:endParaRPr lang="ru-RU" sz="1150" dirty="0">
              <a:solidFill>
                <a:srgbClr val="002060"/>
              </a:solidFill>
            </a:endParaRPr>
          </a:p>
          <a:p>
            <a:pPr algn="l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  <a:p>
            <a:pPr algn="l" fontAlgn="auto">
              <a:spcAft>
                <a:spcPts val="0"/>
              </a:spcAft>
            </a:pPr>
            <a:endParaRPr lang="ru-RU" sz="12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61460"/>
              </p:ext>
            </p:extLst>
          </p:nvPr>
        </p:nvGraphicFramePr>
        <p:xfrm>
          <a:off x="395536" y="1168916"/>
          <a:ext cx="7200800" cy="3563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5760640"/>
              </a:tblGrid>
              <a:tr h="30777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13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июня (</a:t>
                      </a:r>
                      <a:r>
                        <a:rPr lang="ru-RU" sz="1200" b="1" kern="1200" dirty="0" err="1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чт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Резерв: география</a:t>
                      </a:r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, литература,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обществознание, физика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17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июня (</a:t>
                      </a:r>
                      <a:r>
                        <a:rPr lang="ru-RU" sz="12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пн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Резерв: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русский </a:t>
                      </a:r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2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18 июня (</a:t>
                      </a:r>
                      <a:r>
                        <a:rPr lang="ru-RU" sz="12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вт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Резерв: иностранные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языки (устная часть), история, химия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2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19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июня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(ср)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Резерв: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информатика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,</a:t>
                      </a:r>
                      <a:r>
                        <a:rPr lang="ru-RU" sz="1200" b="1" kern="1200" baseline="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иностранные языки (письменная часть),</a:t>
                      </a:r>
                      <a:r>
                        <a:rPr lang="ru-RU" sz="1200" b="1" kern="1200" baseline="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 биология</a:t>
                      </a:r>
                      <a:endParaRPr lang="ru-RU" sz="1200" b="1" kern="1200" dirty="0" smtClean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34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20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июня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(</a:t>
                      </a:r>
                      <a:r>
                        <a:rPr lang="ru-RU" sz="12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чт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Резерв: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математика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базового уровня, 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математика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профильного уровня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2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21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июня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(</a:t>
                      </a:r>
                      <a:r>
                        <a:rPr lang="ru-RU" sz="12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пт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Резерв по всем предметам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62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4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июля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(</a:t>
                      </a:r>
                      <a:r>
                        <a:rPr lang="ru-RU" sz="12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чт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Резерв: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иностранные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языки (письменная часть), информатика, обществознание, русский язык, физика, химия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909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5 июля (</a:t>
                      </a:r>
                      <a:r>
                        <a:rPr lang="ru-RU" sz="1200" b="1" kern="1200" dirty="0" err="1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пт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Poboto mono"/>
                          <a:ea typeface="+mj-ea"/>
                          <a:cs typeface="+mj-cs"/>
                        </a:rPr>
                        <a:t>)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n-ea"/>
                          <a:cs typeface="+mn-cs"/>
                        </a:rPr>
                        <a:t>Резерв: 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биология</a:t>
                      </a:r>
                      <a:r>
                        <a:rPr lang="ru-RU" sz="1200" b="1" kern="1200" dirty="0" smtClean="0">
                          <a:solidFill>
                            <a:schemeClr val="tx2"/>
                          </a:solidFill>
                          <a:latin typeface="Poboto mono"/>
                          <a:ea typeface="+mj-ea"/>
                          <a:cs typeface="+mj-cs"/>
                        </a:rPr>
                        <a:t>, география, ЕГЭ по математике базового уровня, ЕГЭ по математике профильного уровня, иностранные языки (устная часть), история, литература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Poboto mono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5048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r>
              <a:rPr lang="ru-RU" sz="1400" b="1" dirty="0">
                <a:solidFill>
                  <a:srgbClr val="002774"/>
                </a:solidFill>
                <a:latin typeface="Poboto mono"/>
              </a:rPr>
              <a:t>приказы Министерства просвещения Российской Федерации, </a:t>
            </a:r>
            <a:endParaRPr lang="ru-RU" sz="1400" b="1" dirty="0" smtClean="0">
              <a:solidFill>
                <a:srgbClr val="002774"/>
              </a:solidFill>
              <a:latin typeface="Poboto mono"/>
            </a:endParaRPr>
          </a:p>
          <a:p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Федеральной </a:t>
            </a:r>
            <a:r>
              <a:rPr lang="ru-RU" sz="1400" b="1" dirty="0">
                <a:solidFill>
                  <a:srgbClr val="002774"/>
                </a:solidFill>
                <a:latin typeface="Poboto mono"/>
              </a:rPr>
              <a:t>службы по надзору в сфере образования и 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науки </a:t>
            </a:r>
            <a:endParaRPr lang="ru-RU" sz="1400" b="1" dirty="0" smtClean="0">
              <a:solidFill>
                <a:srgbClr val="002774"/>
              </a:solidFill>
              <a:latin typeface="Poboto mono"/>
            </a:endParaRPr>
          </a:p>
          <a:p>
            <a:endParaRPr lang="ru-RU" sz="1400" b="1" dirty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от 12 апреля 2024 года № 243/802 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«О внесении изменений в приказы Министерства просвещения РФ, </a:t>
            </a:r>
            <a:r>
              <a:rPr lang="ru-RU" sz="1400" b="1" dirty="0" err="1" smtClean="0">
                <a:solidFill>
                  <a:srgbClr val="002774"/>
                </a:solidFill>
                <a:latin typeface="Poboto mono"/>
              </a:rPr>
              <a:t>Рособрнадзора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 от 4 </a:t>
            </a:r>
            <a:r>
              <a:rPr lang="ru-RU" sz="1400" b="1" dirty="0" err="1" smtClean="0">
                <a:solidFill>
                  <a:srgbClr val="002774"/>
                </a:solidFill>
                <a:latin typeface="Poboto mono"/>
              </a:rPr>
              <a:t>преля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 2023 </a:t>
            </a:r>
            <a:r>
              <a:rPr lang="ru-RU" sz="1400" b="1" dirty="0">
                <a:solidFill>
                  <a:srgbClr val="002774"/>
                </a:solidFill>
                <a:latin typeface="Poboto mono"/>
              </a:rPr>
              <a:t>года № </a:t>
            </a:r>
            <a:r>
              <a:rPr lang="ru-RU" sz="1400" b="1" dirty="0" smtClean="0">
                <a:solidFill>
                  <a:srgbClr val="002774"/>
                </a:solidFill>
                <a:latin typeface="Poboto mono"/>
              </a:rPr>
              <a:t>233/552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«Об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утверждении </a:t>
            </a:r>
            <a:r>
              <a:rPr lang="ru-RU" sz="1400" dirty="0" smtClean="0">
                <a:solidFill>
                  <a:srgbClr val="002774"/>
                </a:solidFill>
                <a:latin typeface="Poboto mono"/>
              </a:rPr>
              <a:t>Порядка проведения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государственной итоговой аттестации по образовательным программам среднего общего </a:t>
            </a:r>
            <a:r>
              <a:rPr lang="ru-RU" sz="1400" dirty="0" smtClean="0">
                <a:solidFill>
                  <a:srgbClr val="002774"/>
                </a:solidFill>
                <a:latin typeface="Poboto mono"/>
              </a:rPr>
              <a:t>образования»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2774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774"/>
                </a:solidFill>
                <a:latin typeface="Poboto mono"/>
                <a:hlinkClick r:id="rId2"/>
              </a:rPr>
              <a:t>Пункт 47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 дополнить абзацем следующего содержания:</a:t>
            </a:r>
          </a:p>
          <a:p>
            <a:pPr algn="l"/>
            <a:r>
              <a:rPr lang="ru-RU" sz="1400" dirty="0">
                <a:solidFill>
                  <a:srgbClr val="002774"/>
                </a:solidFill>
                <a:latin typeface="Poboto mono"/>
              </a:rPr>
              <a:t>"В основном периоде проведения ЕГЭ также предусматриваются </a:t>
            </a:r>
            <a:r>
              <a:rPr lang="ru-RU" sz="1400" b="1" dirty="0">
                <a:solidFill>
                  <a:srgbClr val="FF0000"/>
                </a:solidFill>
                <a:latin typeface="Poboto mono"/>
              </a:rPr>
              <a:t>дополнительные дни </a:t>
            </a:r>
            <a:r>
              <a:rPr lang="ru-RU" sz="1400" dirty="0">
                <a:solidFill>
                  <a:srgbClr val="002774"/>
                </a:solidFill>
                <a:latin typeface="Poboto mono"/>
              </a:rPr>
              <a:t>(далее - дополнительные дни) </a:t>
            </a:r>
            <a:r>
              <a:rPr lang="ru-RU" sz="1400" b="1" dirty="0">
                <a:solidFill>
                  <a:srgbClr val="FF0000"/>
                </a:solidFill>
                <a:latin typeface="Poboto mono"/>
              </a:rPr>
              <a:t>для участников ГИА, указанных в пункте 97(1) Порядка.".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2774"/>
              </a:solidFill>
              <a:latin typeface="Poboto mono"/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9564168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2774"/>
              </a:solidFill>
              <a:latin typeface="Poboto mono"/>
            </a:endParaRPr>
          </a:p>
          <a:p>
            <a:pPr algn="l"/>
            <a:r>
              <a:rPr lang="ru-RU" sz="1400" dirty="0"/>
              <a:t>5. </a:t>
            </a:r>
            <a:r>
              <a:rPr lang="ru-RU" sz="1400" dirty="0">
                <a:hlinkClick r:id="rId2"/>
              </a:rPr>
              <a:t>Дополнить</a:t>
            </a:r>
            <a:r>
              <a:rPr lang="ru-RU" sz="1400" dirty="0"/>
              <a:t> пунктами 97(1) - 97(3) следующего содержания:</a:t>
            </a:r>
          </a:p>
          <a:p>
            <a:pPr algn="l"/>
            <a:r>
              <a:rPr lang="ru-RU" sz="1400" b="1" dirty="0"/>
              <a:t>"97(1). </a:t>
            </a:r>
            <a:r>
              <a:rPr lang="ru-RU" sz="1400" dirty="0"/>
              <a:t>Участники ГИА вправе в дополнительные дни по своему желанию один раз пересдать ЕГЭ по одному учебному предмету по своему выбору из числа учебных предметов, сданных в текущем году (году сдачи экзамена), а также из числа учебных предметов, сданных в X классе в случае, установленном абзацем первым пункта 8 Порядка.</a:t>
            </a:r>
          </a:p>
          <a:p>
            <a:pPr algn="l"/>
            <a:r>
              <a:rPr lang="ru-RU" sz="1400" dirty="0"/>
              <a:t>В случае если участник ГИА изъявил желание в дополнительные дни пересдать ЕГЭ по математике, сданный в текущем году (году сдачи экзамена) или сданный в X классе в случае, установленном абзацем первым пункта 8 Порядка, участник ГИА вправе изменить сданный уровень ЕГЭ по математике.</a:t>
            </a:r>
          </a:p>
          <a:p>
            <a:pPr algn="l"/>
            <a:r>
              <a:rPr lang="ru-RU" sz="1400" b="1" dirty="0"/>
              <a:t>97(2). </a:t>
            </a:r>
            <a:r>
              <a:rPr lang="ru-RU" sz="1400" dirty="0"/>
              <a:t>Участники ГИА, указанные в пункте 97(1) Порядка, подают в ГЭК заявления с указанием пересдаваемого учебного предмета ЕГЭ.</a:t>
            </a:r>
          </a:p>
          <a:p>
            <a:pPr algn="l"/>
            <a:r>
              <a:rPr lang="ru-RU" sz="1400" dirty="0"/>
              <a:t>В случае пересдачи участниками ГИА, указанными в абзаце втором пункта 97(1) Порядка, ЕГЭ по математике в заявлении указывается также уровень (базовый или профильный) пересдаваемого ЕГЭ по математике.</a:t>
            </a:r>
          </a:p>
          <a:p>
            <a:pPr algn="l"/>
            <a:r>
              <a:rPr lang="ru-RU" sz="1400" dirty="0"/>
              <a:t>Указанные заявления подаются участниками ГИА не ранее шести рабочих дней и не позднее двух рабочих дней до дня экзамена, пересдаваемого в дополнительный день.</a:t>
            </a:r>
          </a:p>
          <a:p>
            <a:pPr algn="l"/>
            <a:r>
              <a:rPr lang="ru-RU" sz="1400" b="1" dirty="0"/>
              <a:t>97(3). </a:t>
            </a:r>
            <a:r>
              <a:rPr lang="ru-RU" sz="1400" dirty="0"/>
              <a:t>В случаях, установленных пунктом 97(1) Порядка, предыдущий результат ЕГЭ по пересдаваемому учебному предмету, полученный участником ГИА в текущем году (году сдачи экзамена) (полученный в X классе в случае, установленном абзацем первым пункта 8 Порядка), аннулируется решением председателя ГЭК.".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2774"/>
              </a:solidFill>
              <a:latin typeface="Poboto mono"/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41454617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809185" y="3003798"/>
            <a:ext cx="48244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80">
                    <a:alpha val="2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0099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i="1">
                <a:solidFill>
                  <a:srgbClr val="000099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0099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ru-RU" sz="1600" b="1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26ED0-D56C-4CE3-B710-DBA7429B63D0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AFBBD66-6040-421F-815D-2185B4BCB6CA}"/>
              </a:ext>
            </a:extLst>
          </p:cNvPr>
          <p:cNvSpPr txBox="1">
            <a:spLocks/>
          </p:cNvSpPr>
          <p:nvPr/>
        </p:nvSpPr>
        <p:spPr>
          <a:xfrm>
            <a:off x="251520" y="267494"/>
            <a:ext cx="8640960" cy="4680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Poboto mono"/>
              </a:rPr>
              <a:t>О внесении изменений в Порядок проведения ГИА-11</a:t>
            </a:r>
            <a:endParaRPr lang="ru-RU" sz="1400" dirty="0" smtClean="0">
              <a:solidFill>
                <a:srgbClr val="FF0000"/>
              </a:solidFill>
              <a:latin typeface="Poboto mono"/>
            </a:endParaRPr>
          </a:p>
          <a:p>
            <a:pPr algn="l"/>
            <a:r>
              <a:rPr lang="ru-RU" sz="1400" b="1" dirty="0" smtClean="0"/>
              <a:t>"</a:t>
            </a:r>
            <a:r>
              <a:rPr lang="ru-RU" sz="1400" b="1" dirty="0"/>
              <a:t>97(1). </a:t>
            </a:r>
            <a:r>
              <a:rPr lang="ru-RU" sz="1400" dirty="0"/>
              <a:t>Участники ГИА вправе в дополнительные дни по своему желанию один раз пересдать ЕГЭ по одному учебному предмету по своему выбору из числа учебных предметов, сданных в текущем году (году сдачи экзамена), а также из числа учебных предметов, сданных в X классе в случае, установленном абзацем первым пункта 8 Порядка.</a:t>
            </a:r>
          </a:p>
          <a:p>
            <a:pPr algn="l"/>
            <a:r>
              <a:rPr lang="ru-RU" sz="1400" dirty="0"/>
              <a:t>В случае если участник ГИА изъявил желание в дополнительные дни пересдать ЕГЭ по математике, сданный в текущем году (году сдачи экзамена) или сданный в X классе в случае, установленном абзацем первым пункта 8 Порядка, участник ГИА вправе изменить сданный уровень ЕГЭ по математике</a:t>
            </a:r>
            <a:r>
              <a:rPr lang="ru-RU" sz="1400" dirty="0" smtClean="0"/>
              <a:t>.</a:t>
            </a:r>
          </a:p>
          <a:p>
            <a:endParaRPr lang="ru-RU" sz="1600" dirty="0"/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33CC33"/>
                </a:solidFill>
              </a:rPr>
              <a:t>участники </a:t>
            </a:r>
            <a:r>
              <a:rPr lang="ru-RU" sz="1600" b="1" dirty="0">
                <a:solidFill>
                  <a:srgbClr val="33CC33"/>
                </a:solidFill>
              </a:rPr>
              <a:t>ГИА </a:t>
            </a:r>
            <a:r>
              <a:rPr lang="ru-RU" sz="1600" b="1" dirty="0">
                <a:solidFill>
                  <a:srgbClr val="33CC33"/>
                </a:solidFill>
              </a:rPr>
              <a:t>по своему желанию </a:t>
            </a:r>
            <a:endParaRPr lang="ru-RU" sz="1600" b="1" dirty="0" smtClean="0">
              <a:solidFill>
                <a:srgbClr val="33CC33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4BE2"/>
                </a:solidFill>
              </a:rPr>
              <a:t>в </a:t>
            </a:r>
            <a:r>
              <a:rPr lang="ru-RU" sz="1600" b="1" dirty="0">
                <a:solidFill>
                  <a:srgbClr val="004BE2"/>
                </a:solidFill>
              </a:rPr>
              <a:t>дополнительные дни </a:t>
            </a:r>
            <a:r>
              <a:rPr lang="ru-RU" sz="1600" b="1" dirty="0" smtClean="0">
                <a:solidFill>
                  <a:srgbClr val="004BE2"/>
                </a:solidFill>
              </a:rPr>
              <a:t> - 4 и 5 июня 2024 года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FF0000"/>
                </a:solidFill>
              </a:rPr>
              <a:t>один </a:t>
            </a:r>
            <a:r>
              <a:rPr lang="ru-RU" sz="1600" b="1" dirty="0">
                <a:solidFill>
                  <a:srgbClr val="FF0000"/>
                </a:solidFill>
              </a:rPr>
              <a:t>раз пересдать ЕГЭ 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FF0000"/>
                </a:solidFill>
              </a:rPr>
              <a:t>по </a:t>
            </a:r>
            <a:r>
              <a:rPr lang="ru-RU" sz="1600" b="1" dirty="0">
                <a:solidFill>
                  <a:srgbClr val="FF0000"/>
                </a:solidFill>
              </a:rPr>
              <a:t>одному учебному предмету по своему выбору </a:t>
            </a:r>
            <a:endParaRPr lang="ru-RU" sz="1600" b="1" dirty="0"/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1600" b="1" dirty="0" smtClean="0"/>
              <a:t>из </a:t>
            </a:r>
            <a:r>
              <a:rPr lang="ru-RU" sz="1600" b="1" dirty="0"/>
              <a:t>числа учебных предметов, сданных в текущем году (году сдачи </a:t>
            </a:r>
            <a:r>
              <a:rPr lang="ru-RU" sz="1600" b="1" dirty="0" smtClean="0"/>
              <a:t>экзамена – 2024 год), </a:t>
            </a:r>
            <a:r>
              <a:rPr lang="ru-RU" sz="1600" b="1" dirty="0"/>
              <a:t>а также из числа учебных предметов, сданных в X классе в случае, установленном абзацем первым пункта 8 </a:t>
            </a:r>
            <a:r>
              <a:rPr lang="ru-RU" sz="1600" b="1" dirty="0" smtClean="0"/>
              <a:t>Порядка.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ru-RU" sz="1600" b="1" dirty="0"/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1400" b="1" dirty="0" smtClean="0"/>
              <a:t>выпускники </a:t>
            </a:r>
            <a:r>
              <a:rPr lang="ru-RU" sz="1400" b="1" dirty="0"/>
              <a:t>11 классов, которые в прошлом году, обучаясь в 10 классе, сдали по своему выбору ЕГЭ по отдельным учебным предметам, могут выбрать для пересдачи в текущем году один из тех предметов, которые были сданы в прошлом году (году обучения в 10 классе) или из числа сданных в текущем году.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2774"/>
              </a:solidFill>
              <a:latin typeface="Poboto mono"/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endParaRPr lang="ru-RU" sz="1200" b="1" dirty="0" smtClean="0">
              <a:solidFill>
                <a:srgbClr val="002774"/>
              </a:solidFill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>
              <a:solidFill>
                <a:srgbClr val="002774"/>
              </a:solidFill>
              <a:latin typeface="Poboto mono"/>
            </a:endParaRPr>
          </a:p>
          <a:p>
            <a:pPr algn="r" fontAlgn="auto">
              <a:spcAft>
                <a:spcPts val="0"/>
              </a:spcAft>
            </a:pPr>
            <a:endParaRPr lang="ru-RU" sz="1200" dirty="0" smtClean="0">
              <a:solidFill>
                <a:srgbClr val="002774"/>
              </a:solidFill>
              <a:latin typeface="P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37326360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e189f1a753ee679d1b35c74a851e0b830c82ef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6994</TotalTime>
  <Words>2216</Words>
  <Application>Microsoft Office PowerPoint</Application>
  <PresentationFormat>Экран (16:9)</PresentationFormat>
  <Paragraphs>305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vmihailova</dc:creator>
  <cp:lastModifiedBy>Елена Григорьевна Шарая</cp:lastModifiedBy>
  <cp:revision>1791</cp:revision>
  <cp:lastPrinted>2020-01-21T07:18:49Z</cp:lastPrinted>
  <dcterms:created xsi:type="dcterms:W3CDTF">2014-12-04T05:36:41Z</dcterms:created>
  <dcterms:modified xsi:type="dcterms:W3CDTF">2024-05-17T07:55:22Z</dcterms:modified>
</cp:coreProperties>
</file>